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301" r:id="rId4"/>
    <p:sldId id="309" r:id="rId5"/>
    <p:sldId id="308" r:id="rId6"/>
    <p:sldId id="310" r:id="rId7"/>
    <p:sldId id="311" r:id="rId8"/>
    <p:sldId id="312" r:id="rId9"/>
    <p:sldId id="313" r:id="rId10"/>
    <p:sldId id="314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2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0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107F-A400-4FD2-9AFC-04204D95BA2C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4D5CD-1058-4C3E-9A58-A52A0865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9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5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2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4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27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2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46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92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7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2F0A3-0FAC-450E-9631-530B77868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69983-ABCA-45EA-ACD1-90B8F6A05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33B7-4179-45B6-A0FD-07DD7637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72CF-6172-450B-A2C5-4F475C56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CA7B-BDC7-4EFD-A1F9-6F6E857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2024F-F2C2-42B6-8781-43B147B4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79B1-8A49-4C39-A662-D158822F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0894-52A6-46C6-B4B0-505B2F0B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64BB-70B0-4A45-B746-A8B9415B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1B0A4-1AD3-4DC3-B3CC-319F72A63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6FBF9-202B-4D21-8331-84C05791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1E0AC-3D57-4F24-ABBD-8C7CD52B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5BA42-313F-4EF5-BB58-6BC15443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B1FD2-6191-41D0-B12E-93425C42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5445-2C6E-4D0B-8300-666A0C49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0"/>
            <a:ext cx="868819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63573-2762-43C4-B1EF-149249A6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34111"/>
            <a:ext cx="9852545" cy="4425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649EF-AC47-4D9F-8092-CCFC981E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7F0A2-9C74-4ADC-8012-54506F66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B215-B9BD-4DB6-8A99-2BBB3BDC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4A6CC-E9C7-4A83-894F-37597C6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87621-3CB2-4C08-9E2D-00FADC39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46767-FAF8-4630-AC7D-E5C868CF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8496-444F-400D-9076-D5F99C0A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0A7-C1DB-418D-A1C0-3B7092AFD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70157-3E71-46F2-B9F9-DE0C3C381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58EC2-F7C3-4191-94B7-676AFEAA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08E10-E636-45E2-99D1-F2E8947D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EFE0-BC2B-47AA-84E5-75E2FF7C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2CA1-0B2A-459E-B62F-754996BE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57876-B764-4574-BE76-3C4C6AEEC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E990E-5BDD-469E-842A-B3EE65219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BA13A-586F-4744-AA02-D2CB7817A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591FA-73CB-471A-9B70-4B502F65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1B140-E3CA-4088-BDE5-303DF187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30727-2B75-4A47-BF8A-7B634B83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7D50-0B5B-42F6-B62D-369AA3FD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F5FC9-568B-47F3-BB96-2BCBECD0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08CC1-F0C9-4432-9BBE-74E77D57B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6A7B6-1F0B-408B-9561-7352AF75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400E-AC2E-4182-B8A4-D03A5C13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466EB-8023-4FFD-9402-CECB5D76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85B0-C652-489E-A6AC-63C629EC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F44B-2EB0-4DB2-99C2-AB3F7FAB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6240-8047-482C-8286-FE39E8E20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97DC2-2611-4121-AC5C-DEE5601AA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7A136-61BE-4CE4-986C-4D5C9E32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D617-093F-4C24-98C0-944433C6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9D35C-E4A6-4CF0-BC4B-7AEA0B0F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1BA8-81E7-4215-843C-33D9676A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DC364-1B3B-4C5E-93BD-5C42E806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3B6D3-4DAD-42ED-A477-8C70131E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1C79F-4C64-4A34-B922-E1E8F728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1E14E-61DC-4C86-8950-DCCD3C3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19DC8-A7DE-45E5-8C3C-880B45FB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1C926-269C-490C-94DC-961D3F50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889" y="0"/>
            <a:ext cx="10070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3D83-9216-4184-82C0-9E28E0DC5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890" y="1464286"/>
            <a:ext cx="10070910" cy="4165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28D7-B847-468F-A775-783B5F3D3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6 - More on Plotting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156ED-BD54-4C46-8D19-3757586F7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8E2D28A-013A-DC43-94C4-3730916975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2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C45C-F912-4A9D-964A-87BA0B5D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1080:</a:t>
            </a:r>
            <a:b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Data Analysis for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DD83C-00E4-455C-8488-E177E83D5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6 (9/8)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283637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C69ECD-465F-6148-8C5B-51663D74A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7" y="4095578"/>
            <a:ext cx="5529943" cy="27396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25563"/>
          </a:xfrm>
        </p:spPr>
        <p:txBody>
          <a:bodyPr/>
          <a:lstStyle/>
          <a:p>
            <a:r>
              <a:rPr lang="en-US" u="sng" dirty="0"/>
              <a:t>Topic: Plotting numeric data on one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017"/>
            <a:ext cx="10317479" cy="4833601"/>
          </a:xfrm>
        </p:spPr>
        <p:txBody>
          <a:bodyPr>
            <a:normAutofit/>
          </a:bodyPr>
          <a:lstStyle/>
          <a:p>
            <a:r>
              <a:rPr lang="en-US" dirty="0"/>
              <a:t>We can also add a legend using the legend() function afterwards!</a:t>
            </a:r>
          </a:p>
          <a:p>
            <a:pPr lvl="1"/>
            <a:r>
              <a:rPr lang="en-US" dirty="0"/>
              <a:t>Syntax: (After plots) legend(</a:t>
            </a:r>
            <a:r>
              <a:rPr lang="en-US" dirty="0" err="1"/>
              <a:t>x_loc</a:t>
            </a:r>
            <a:r>
              <a:rPr lang="en-US" dirty="0"/>
              <a:t>, </a:t>
            </a:r>
            <a:r>
              <a:rPr lang="en-US" dirty="0" err="1"/>
              <a:t>y_loc</a:t>
            </a:r>
            <a:r>
              <a:rPr lang="en-US" dirty="0"/>
              <a:t>, legend=</a:t>
            </a:r>
            <a:r>
              <a:rPr lang="en-US" dirty="0" err="1"/>
              <a:t>vec_names</a:t>
            </a:r>
            <a:r>
              <a:rPr lang="en-US" dirty="0"/>
              <a:t>, col = </a:t>
            </a:r>
            <a:r>
              <a:rPr lang="en-US" dirty="0" err="1"/>
              <a:t>vec_cols</a:t>
            </a:r>
            <a:r>
              <a:rPr lang="en-US" dirty="0"/>
              <a:t>, </a:t>
            </a:r>
            <a:r>
              <a:rPr lang="en-US" dirty="0" err="1"/>
              <a:t>cex</a:t>
            </a:r>
            <a:r>
              <a:rPr lang="en-US" dirty="0"/>
              <a:t> = </a:t>
            </a:r>
            <a:r>
              <a:rPr lang="en-US" dirty="0" err="1"/>
              <a:t>size_scaler</a:t>
            </a:r>
            <a:r>
              <a:rPr lang="en-US" dirty="0"/>
              <a:t>, </a:t>
            </a:r>
            <a:r>
              <a:rPr lang="en-US" dirty="0" err="1"/>
              <a:t>pch</a:t>
            </a:r>
            <a:r>
              <a:rPr lang="en-US" dirty="0"/>
              <a:t> = </a:t>
            </a:r>
            <a:r>
              <a:rPr lang="en-US" dirty="0" err="1"/>
              <a:t>vec_markers</a:t>
            </a:r>
            <a:r>
              <a:rPr lang="en-US" dirty="0"/>
              <a:t>)</a:t>
            </a:r>
          </a:p>
          <a:p>
            <a:r>
              <a:rPr lang="en-US" dirty="0"/>
              <a:t> The par() tells R to add on the next plot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 algn="r">
              <a:buNone/>
            </a:pPr>
            <a:endParaRPr lang="en-US" dirty="0"/>
          </a:p>
        </p:txBody>
      </p:sp>
      <p:pic>
        <p:nvPicPr>
          <p:cNvPr id="9" name="Picture 8" descr="A picture containing phone, bird&#10;&#10;Description automatically generated">
            <a:extLst>
              <a:ext uri="{FF2B5EF4-FFF2-40B4-BE49-F238E27FC236}">
                <a16:creationId xmlns:a16="http://schemas.microsoft.com/office/drawing/2014/main" id="{E10D86D7-E86B-8B46-8F7D-B75A6AA926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60" y="3276558"/>
            <a:ext cx="6477000" cy="156738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AC1836-88BC-9E4C-B662-1CD36AAB900F}"/>
              </a:ext>
            </a:extLst>
          </p:cNvPr>
          <p:cNvCxnSpPr>
            <a:cxnSpLocks/>
          </p:cNvCxnSpPr>
          <p:nvPr/>
        </p:nvCxnSpPr>
        <p:spPr>
          <a:xfrm flipH="1">
            <a:off x="6212412" y="3276558"/>
            <a:ext cx="1428104" cy="150081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047937F-9158-F744-AAD2-919223EE4C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0" y="4777373"/>
            <a:ext cx="6191898" cy="5272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65C748C-FFAE-B94E-84FB-7C67042EAC58}"/>
              </a:ext>
            </a:extLst>
          </p:cNvPr>
          <p:cNvSpPr txBox="1"/>
          <p:nvPr/>
        </p:nvSpPr>
        <p:spPr>
          <a:xfrm>
            <a:off x="7742250" y="2260853"/>
            <a:ext cx="3931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The legend is placed at x and y coordinates. Information is passed as vectors!</a:t>
            </a:r>
          </a:p>
        </p:txBody>
      </p:sp>
    </p:spTree>
    <p:extLst>
      <p:ext uri="{BB962C8B-B14F-4D97-AF65-F5344CB8AC3E}">
        <p14:creationId xmlns:p14="http://schemas.microsoft.com/office/powerpoint/2010/main" val="334204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6811"/>
            <a:ext cx="10515600" cy="4644377"/>
          </a:xfrm>
        </p:spPr>
        <p:txBody>
          <a:bodyPr>
            <a:normAutofit/>
          </a:bodyPr>
          <a:lstStyle/>
          <a:p>
            <a:r>
              <a:rPr lang="en-US" dirty="0"/>
              <a:t>Assignment 4 is posted! It’s about plotting due (9/18)</a:t>
            </a:r>
          </a:p>
          <a:p>
            <a:r>
              <a:rPr lang="en-US" dirty="0"/>
              <a:t>Assignment 3 is due on Friday (9/11)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Thanks! See you on Tuesday!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EEB4752-5652-E945-9361-BA183E0D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2933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98F757-7E52-2A43-9EB9-77681EE2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Outline for today: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</a:t>
            </a:r>
            <a:r>
              <a:rPr lang="en-US" dirty="0" err="1"/>
              <a:t>is.na</a:t>
            </a:r>
            <a:r>
              <a:rPr lang="en-US" dirty="0"/>
              <a:t>, Factors[5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aggregate() [5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Side by side plots [5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Layered plots [5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Legends [5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Misc. Course Updates</a:t>
            </a:r>
          </a:p>
        </p:txBody>
      </p:sp>
    </p:spTree>
    <p:extLst>
      <p:ext uri="{BB962C8B-B14F-4D97-AF65-F5344CB8AC3E}">
        <p14:creationId xmlns:p14="http://schemas.microsoft.com/office/powerpoint/2010/main" val="52824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</a:t>
            </a:r>
            <a:r>
              <a:rPr lang="en-US" u="sng" dirty="0" err="1"/>
              <a:t>is.na</a:t>
            </a:r>
            <a:r>
              <a:rPr lang="en-US" u="sng" dirty="0"/>
              <a:t>() and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59"/>
            <a:ext cx="10317479" cy="5016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 load in cba_admissions_1999.txt dataset containing admissions profiles for cba students from 1999. It can be found in the file folder for Assignment 4 or on the Assignment 4 canvas page.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running the following lines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 is a special type in R. It represents missing values and can be very annoying! Will mess up your functions if your data has them.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D7E13E-8301-2848-A0C0-45ADFAA41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11" y="2034381"/>
            <a:ext cx="9436100" cy="812800"/>
          </a:xfrm>
          <a:prstGeom prst="rect">
            <a:avLst/>
          </a:prstGeom>
        </p:spPr>
      </p:pic>
      <p:pic>
        <p:nvPicPr>
          <p:cNvPr id="11" name="Picture 10" descr="A picture containing bird&#10;&#10;Description automatically generated">
            <a:extLst>
              <a:ext uri="{FF2B5EF4-FFF2-40B4-BE49-F238E27FC236}">
                <a16:creationId xmlns:a16="http://schemas.microsoft.com/office/drawing/2014/main" id="{D2E38D2B-29CF-B44C-87E6-8C7003933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591" y="3503771"/>
            <a:ext cx="44196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4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</a:t>
            </a:r>
            <a:r>
              <a:rPr lang="en-US" u="sng" dirty="0" err="1"/>
              <a:t>is.na</a:t>
            </a:r>
            <a:r>
              <a:rPr lang="en-US" u="sng" dirty="0"/>
              <a:t>() and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59"/>
            <a:ext cx="10317479" cy="5016481"/>
          </a:xfrm>
        </p:spPr>
        <p:txBody>
          <a:bodyPr>
            <a:normAutofit/>
          </a:bodyPr>
          <a:lstStyle/>
          <a:p>
            <a:r>
              <a:rPr lang="en-US" dirty="0"/>
              <a:t>Factors are how R understands categorical data. It is distinct from characters or numerics. We use the command </a:t>
            </a:r>
            <a:r>
              <a:rPr lang="en-US" dirty="0" err="1"/>
              <a:t>as.factor</a:t>
            </a:r>
            <a:r>
              <a:rPr lang="en-US" dirty="0"/>
              <a:t>() to create factored data. </a:t>
            </a:r>
          </a:p>
          <a:p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0290888B-297F-D047-B3F9-C785C22D50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30" y="2068830"/>
            <a:ext cx="7313930" cy="28539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C75C46-B411-9E4C-9E96-683FD8EB68F9}"/>
              </a:ext>
            </a:extLst>
          </p:cNvPr>
          <p:cNvSpPr txBox="1"/>
          <p:nvPr/>
        </p:nvSpPr>
        <p:spPr>
          <a:xfrm>
            <a:off x="1007111" y="4950975"/>
            <a:ext cx="58166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Example:</a:t>
            </a:r>
          </a:p>
          <a:p>
            <a:pPr lvl="1"/>
            <a:r>
              <a:rPr lang="en-US" sz="2800" dirty="0"/>
              <a:t>plot(data = cba, </a:t>
            </a:r>
            <a:r>
              <a:rPr lang="en-US" sz="2800" dirty="0" err="1"/>
              <a:t>HS_rank</a:t>
            </a:r>
            <a:r>
              <a:rPr lang="en-US" sz="2800" dirty="0"/>
              <a:t> ~ Race) </a:t>
            </a:r>
          </a:p>
          <a:p>
            <a:pPr lvl="1"/>
            <a:r>
              <a:rPr lang="en-US" sz="2800" dirty="0"/>
              <a:t>Note: requires factored </a:t>
            </a: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085ABCF-67E1-0440-B882-A76E1B2A72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39" y="3535680"/>
            <a:ext cx="5233932" cy="332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5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Data for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59"/>
            <a:ext cx="10317479" cy="4833601"/>
          </a:xfrm>
        </p:spPr>
        <p:txBody>
          <a:bodyPr>
            <a:normAutofit/>
          </a:bodyPr>
          <a:lstStyle/>
          <a:p>
            <a:r>
              <a:rPr lang="en-US" dirty="0"/>
              <a:t>Download the file: warming_cities_1990.csv located in the Lecture 6 Folder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the average monthly temperature of six cities: "Bangalore”,   "Cape Town”,  "London", "Los Angeles”, "New York”,    and "Tokyo” from 1900-2013</a:t>
            </a:r>
          </a:p>
          <a:p>
            <a:r>
              <a:rPr lang="en-US" dirty="0"/>
              <a:t>To see columns run:</a:t>
            </a:r>
          </a:p>
          <a:p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6 - More on Plotting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4C6C0EB-E8E0-1B48-90E1-2415CF9CF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159" y="1845415"/>
            <a:ext cx="8532221" cy="1056213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9E7A12-4BF3-8B4C-8A25-DFBE67AFFB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00"/>
          <a:stretch/>
        </p:blipFill>
        <p:spPr>
          <a:xfrm>
            <a:off x="1892159" y="4707605"/>
            <a:ext cx="8209559" cy="90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0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The function aggregate()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59"/>
            <a:ext cx="10317479" cy="4833601"/>
          </a:xfrm>
        </p:spPr>
        <p:txBody>
          <a:bodyPr>
            <a:normAutofit/>
          </a:bodyPr>
          <a:lstStyle/>
          <a:p>
            <a:r>
              <a:rPr lang="en-US" dirty="0"/>
              <a:t>Often, we would like to aggregate data in specific ways. In R this is easily accomplished via the aggregate() function. The syntax is:</a:t>
            </a:r>
          </a:p>
          <a:p>
            <a:pPr lvl="1"/>
            <a:r>
              <a:rPr lang="en-US" dirty="0"/>
              <a:t>Aggregate(</a:t>
            </a:r>
            <a:r>
              <a:rPr lang="en-US" dirty="0" err="1"/>
              <a:t>data_to_aggregate</a:t>
            </a:r>
            <a:r>
              <a:rPr lang="en-US" dirty="0"/>
              <a:t>, by = list(name = labels), FUN = </a:t>
            </a:r>
            <a:r>
              <a:rPr lang="en-US" dirty="0" err="1"/>
              <a:t>func_to_apply</a:t>
            </a:r>
            <a:r>
              <a:rPr lang="en-US" dirty="0"/>
              <a:t>)</a:t>
            </a:r>
          </a:p>
          <a:p>
            <a:r>
              <a:rPr lang="en-US" dirty="0"/>
              <a:t>Example: Suppose we want to the average temperature in NYC for each year (in the data each row represents a month!):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6 - More on Plotting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6D9B49-B326-A144-B99F-CEB6AAA2C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1" y="4327074"/>
            <a:ext cx="9771587" cy="106301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D29F5DD-DD82-7240-868C-F00ED72C4A0E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8153400" y="3890665"/>
            <a:ext cx="93010" cy="4904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F2FF151-92C9-5B4D-A56C-374E21E54BC2}"/>
              </a:ext>
            </a:extLst>
          </p:cNvPr>
          <p:cNvSpPr txBox="1"/>
          <p:nvPr/>
        </p:nvSpPr>
        <p:spPr>
          <a:xfrm>
            <a:off x="6280615" y="3429000"/>
            <a:ext cx="3931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Data being collapsed by year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AE44BC5-6941-5040-BC0D-C7CFA6DF127E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4873576" y="5195688"/>
            <a:ext cx="1123363" cy="4335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FCB7B23-CD4C-464D-871B-9A2F515B0065}"/>
              </a:ext>
            </a:extLst>
          </p:cNvPr>
          <p:cNvSpPr txBox="1"/>
          <p:nvPr/>
        </p:nvSpPr>
        <p:spPr>
          <a:xfrm>
            <a:off x="1965571" y="5629221"/>
            <a:ext cx="581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Vector of group labels to collapse by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8B20FD-9BD8-C64C-A8D2-AF24ED0E4A19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9111604" y="5235867"/>
            <a:ext cx="989414" cy="34273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FBF3852-D052-3447-B404-6E00244B8874}"/>
              </a:ext>
            </a:extLst>
          </p:cNvPr>
          <p:cNvSpPr txBox="1"/>
          <p:nvPr/>
        </p:nvSpPr>
        <p:spPr>
          <a:xfrm>
            <a:off x="8544831" y="5578603"/>
            <a:ext cx="3112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The mean() function is run on each group.</a:t>
            </a:r>
          </a:p>
        </p:txBody>
      </p:sp>
    </p:spTree>
    <p:extLst>
      <p:ext uri="{BB962C8B-B14F-4D97-AF65-F5344CB8AC3E}">
        <p14:creationId xmlns:p14="http://schemas.microsoft.com/office/powerpoint/2010/main" val="30467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6" grpId="1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Plotting numeric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59"/>
            <a:ext cx="10317479" cy="4833601"/>
          </a:xfrm>
        </p:spPr>
        <p:txBody>
          <a:bodyPr>
            <a:normAutofit/>
          </a:bodyPr>
          <a:lstStyle/>
          <a:p>
            <a:r>
              <a:rPr lang="en-US" dirty="0"/>
              <a:t>We plot a vector of y data by a vector of x data using the syntax plot(y ~ x) or by plot(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6 - More on Plotting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6ABD6A-8C46-5C42-B317-FA6A5CDBD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426" y="1840637"/>
            <a:ext cx="7973554" cy="690290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0BC5A7E-700C-6C46-B509-3CB5E417F0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660" y="2618557"/>
            <a:ext cx="6196394" cy="30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9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25563"/>
          </a:xfrm>
        </p:spPr>
        <p:txBody>
          <a:bodyPr/>
          <a:lstStyle/>
          <a:p>
            <a:r>
              <a:rPr lang="en-US" u="sng" dirty="0"/>
              <a:t>Topic: Plotting numeric data side by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017"/>
            <a:ext cx="10317479" cy="4833601"/>
          </a:xfrm>
        </p:spPr>
        <p:txBody>
          <a:bodyPr>
            <a:normAutofit/>
          </a:bodyPr>
          <a:lstStyle/>
          <a:p>
            <a:r>
              <a:rPr lang="en-US" dirty="0"/>
              <a:t>We can make multiple plots in a grid using the par() function.</a:t>
            </a:r>
          </a:p>
          <a:p>
            <a:pPr lvl="1"/>
            <a:r>
              <a:rPr lang="en-US" dirty="0"/>
              <a:t>Syntax: par(</a:t>
            </a:r>
            <a:r>
              <a:rPr lang="en-US" dirty="0" err="1"/>
              <a:t>mfrow</a:t>
            </a:r>
            <a:r>
              <a:rPr lang="en-US" dirty="0"/>
              <a:t> = c(</a:t>
            </a:r>
            <a:r>
              <a:rPr lang="en-US" dirty="0" err="1"/>
              <a:t>num_rows</a:t>
            </a:r>
            <a:r>
              <a:rPr lang="en-US" dirty="0"/>
              <a:t>, </a:t>
            </a:r>
            <a:r>
              <a:rPr lang="en-US" dirty="0" err="1"/>
              <a:t>num_cols</a:t>
            </a:r>
            <a:r>
              <a:rPr lang="en-US" dirty="0"/>
              <a:t>))</a:t>
            </a:r>
          </a:p>
          <a:p>
            <a:r>
              <a:rPr lang="en-US" dirty="0"/>
              <a:t> The par function tells R to lay out a grid for plots, then populates in one at a time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 algn="r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6 - More on Plotting</a:t>
            </a:r>
          </a:p>
        </p:txBody>
      </p:sp>
      <p:pic>
        <p:nvPicPr>
          <p:cNvPr id="7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23B472FA-D978-B042-A050-F3D1CA8DB5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9" y="3247157"/>
            <a:ext cx="6219472" cy="950818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8DD5A6-9CEA-664D-9B44-43BD8AC93A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8" y="4197975"/>
            <a:ext cx="6257573" cy="1231365"/>
          </a:xfrm>
          <a:prstGeom prst="rect">
            <a:avLst/>
          </a:prstGeom>
        </p:spPr>
      </p:pic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8D93C94-A542-7540-A5F9-9E8AAAA966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859" y="2806419"/>
            <a:ext cx="5725786" cy="283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4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77E787-27B6-1B41-A79F-AD4513B7E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1" y="3771900"/>
            <a:ext cx="6229349" cy="3086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599" cy="1325563"/>
          </a:xfrm>
        </p:spPr>
        <p:txBody>
          <a:bodyPr/>
          <a:lstStyle/>
          <a:p>
            <a:r>
              <a:rPr lang="en-US" u="sng" dirty="0"/>
              <a:t>Topic: Plotting numeric data on one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017"/>
            <a:ext cx="10317479" cy="4833601"/>
          </a:xfrm>
        </p:spPr>
        <p:txBody>
          <a:bodyPr>
            <a:normAutofit/>
          </a:bodyPr>
          <a:lstStyle/>
          <a:p>
            <a:r>
              <a:rPr lang="en-US" dirty="0"/>
              <a:t>We can make layer this plots using the par() function as well.</a:t>
            </a:r>
          </a:p>
          <a:p>
            <a:pPr lvl="1"/>
            <a:r>
              <a:rPr lang="en-US" dirty="0"/>
              <a:t>Syntax: par(new = TRUE) between plot() calls!</a:t>
            </a:r>
          </a:p>
          <a:p>
            <a:r>
              <a:rPr lang="en-US" dirty="0"/>
              <a:t> The par tells R to add on the next plot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 algn="r">
              <a:buNone/>
            </a:pPr>
            <a:endParaRPr lang="en-US" dirty="0"/>
          </a:p>
        </p:txBody>
      </p:sp>
      <p:pic>
        <p:nvPicPr>
          <p:cNvPr id="9" name="Picture 8" descr="A picture containing phone, bird&#10;&#10;Description automatically generated">
            <a:extLst>
              <a:ext uri="{FF2B5EF4-FFF2-40B4-BE49-F238E27FC236}">
                <a16:creationId xmlns:a16="http://schemas.microsoft.com/office/drawing/2014/main" id="{E10D86D7-E86B-8B46-8F7D-B75A6AA926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86692"/>
            <a:ext cx="6477000" cy="156738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AC1836-88BC-9E4C-B662-1CD36AAB900F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7315202" y="3045683"/>
            <a:ext cx="427048" cy="15471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129CF10-F15F-E449-9B7D-F73466529ABD}"/>
              </a:ext>
            </a:extLst>
          </p:cNvPr>
          <p:cNvSpPr txBox="1"/>
          <p:nvPr/>
        </p:nvSpPr>
        <p:spPr>
          <a:xfrm>
            <a:off x="7742250" y="2260853"/>
            <a:ext cx="3931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Note the </a:t>
            </a:r>
            <a:r>
              <a:rPr lang="en-US" sz="2400" dirty="0" err="1">
                <a:solidFill>
                  <a:srgbClr val="C00000"/>
                </a:solidFill>
              </a:rPr>
              <a:t>ylim</a:t>
            </a:r>
            <a:r>
              <a:rPr lang="en-US" sz="2400" dirty="0">
                <a:solidFill>
                  <a:srgbClr val="C00000"/>
                </a:solidFill>
              </a:rPr>
              <a:t> parameter! This tells R what the y limits should be! Important since they’ll be on the same plot!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15983A3-D205-5D4B-9C11-A49E6B864CAA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3400426" y="4354080"/>
            <a:ext cx="676274" cy="36997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ABE06E6-5771-CE42-8D9E-7F4F96FACD5B}"/>
              </a:ext>
            </a:extLst>
          </p:cNvPr>
          <p:cNvSpPr txBox="1"/>
          <p:nvPr/>
        </p:nvSpPr>
        <p:spPr>
          <a:xfrm>
            <a:off x="1648155" y="4763649"/>
            <a:ext cx="3931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Note in the second command I omitted the call to main. No new title needed!</a:t>
            </a:r>
          </a:p>
        </p:txBody>
      </p:sp>
    </p:spTree>
    <p:extLst>
      <p:ext uri="{BB962C8B-B14F-4D97-AF65-F5344CB8AC3E}">
        <p14:creationId xmlns:p14="http://schemas.microsoft.com/office/powerpoint/2010/main" val="50502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 Math"/>
        <a:ea typeface=""/>
        <a:cs typeface=""/>
      </a:majorFont>
      <a:minorFont>
        <a:latin typeface="Cambria Ma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741</Words>
  <Application>Microsoft Macintosh PowerPoint</Application>
  <PresentationFormat>Widescreen</PresentationFormat>
  <Paragraphs>98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BUSQOM 1080: Data Analysis for Business</vt:lpstr>
      <vt:lpstr>Lecture Summary</vt:lpstr>
      <vt:lpstr>Topic: is.na() and factors</vt:lpstr>
      <vt:lpstr>Topic: is.na() and factors</vt:lpstr>
      <vt:lpstr>Data for this lecture</vt:lpstr>
      <vt:lpstr>Topic: The function aggregate()</vt:lpstr>
      <vt:lpstr>Topic: Plotting numeric data</vt:lpstr>
      <vt:lpstr>Topic: Plotting numeric data side by side</vt:lpstr>
      <vt:lpstr>Topic: Plotting numeric data on one graph</vt:lpstr>
      <vt:lpstr>Topic: Plotting numeric data on one graph</vt:lpstr>
      <vt:lpstr>For 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BUSQOM 1080 Data Analysis for Business</dc:title>
  <dc:creator>Foster, Krista M;Hamilton, Michael</dc:creator>
  <cp:lastModifiedBy>Hamilton, Michael</cp:lastModifiedBy>
  <cp:revision>123</cp:revision>
  <dcterms:created xsi:type="dcterms:W3CDTF">2017-08-28T15:13:23Z</dcterms:created>
  <dcterms:modified xsi:type="dcterms:W3CDTF">2020-11-15T14:40:15Z</dcterms:modified>
</cp:coreProperties>
</file>